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Caveat"/>
      <p:regular r:id="rId29"/>
      <p:bold r:id="rId30"/>
    </p:embeddedFont>
    <p:embeddedFont>
      <p:font typeface="Comforta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F43A7BE-4153-419C-8D4F-138F3358B8DD}">
  <a:tblStyle styleId="{AF43A7BE-4153-419C-8D4F-138F3358B8DD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5"/>
          </a:solidFill>
        </a:fill>
      </a:tcStyle>
    </a:wholeTbl>
    <a:band1H>
      <a:tcTxStyle/>
      <a:tcStyle>
        <a:fill>
          <a:solidFill>
            <a:srgbClr val="487AA8"/>
          </a:solidFill>
        </a:fill>
      </a:tcStyle>
    </a:band1H>
    <a:band2H>
      <a:tcTxStyle/>
    </a:band2H>
    <a:band1V>
      <a:tcTxStyle/>
      <a:tcStyle>
        <a:fill>
          <a:solidFill>
            <a:srgbClr val="487AA8"/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</a:tcBdr>
        <a:fill>
          <a:solidFill>
            <a:srgbClr val="487AA8"/>
          </a:solidFill>
        </a:fill>
      </a:tcStyle>
    </a:lastCol>
    <a:firstCol>
      <a:tcTxStyle b="on" i="off"/>
      <a:tcStyle>
        <a:tcBdr>
          <a:right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</a:tcBdr>
        <a:fill>
          <a:solidFill>
            <a:srgbClr val="487AA8"/>
          </a:solidFill>
        </a:fill>
      </a:tcStyle>
    </a:firstCol>
    <a:lastRow>
      <a:tcTxStyle b="on" i="off"/>
      <a:tcStyle>
        <a:tcBdr>
          <a:top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3C668C"/>
          </a:solidFill>
        </a:fill>
      </a:tcStyle>
    </a:lastRow>
    <a:seCell>
      <a:tcTxStyle/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</a:tcBdr>
      </a:tcStyle>
    </a:seCell>
    <a:swCell>
      <a:tcTxStyle/>
      <a:tcStyle>
        <a:tcBdr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swCell>
    <a:firstRow>
      <a:tcTxStyle b="on" i="off"/>
      <a:tcStyle>
        <a:tcBdr>
          <a:bottom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</a:tcBdr>
      </a:tcStyle>
    </a:neCell>
    <a:nwCell>
      <a:tcTxStyle/>
      <a:tcStyle>
        <a:tcBdr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nwCell>
  </a:tblStyle>
  <a:tblStyle styleId="{977028B5-99A9-4CA9-9CC7-83D741D8BF00}" styleName="Table_1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6"/>
          </a:solidFill>
        </a:fill>
      </a:tcStyle>
    </a:wholeTbl>
    <a:band1H>
      <a:tcTxStyle/>
      <a:tcStyle>
        <a:fill>
          <a:solidFill>
            <a:srgbClr val="588938"/>
          </a:solidFill>
        </a:fill>
      </a:tcStyle>
    </a:band1H>
    <a:band2H>
      <a:tcTxStyle/>
    </a:band2H>
    <a:band1V>
      <a:tcTxStyle/>
      <a:tcStyle>
        <a:fill>
          <a:solidFill>
            <a:srgbClr val="588938"/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</a:tcBdr>
        <a:fill>
          <a:solidFill>
            <a:srgbClr val="588938"/>
          </a:solidFill>
        </a:fill>
      </a:tcStyle>
    </a:lastCol>
    <a:firstCol>
      <a:tcTxStyle b="on" i="off"/>
      <a:tcStyle>
        <a:tcBdr>
          <a:right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</a:tcBdr>
        <a:fill>
          <a:solidFill>
            <a:srgbClr val="588938"/>
          </a:solidFill>
        </a:fill>
      </a:tcStyle>
    </a:firstCol>
    <a:lastRow>
      <a:tcTxStyle b="on" i="off"/>
      <a:tcStyle>
        <a:tcBdr>
          <a:top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49722E"/>
          </a:solidFill>
        </a:fill>
      </a:tcStyle>
    </a:lastRow>
    <a:seCell>
      <a:tcTxStyle/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</a:tcBdr>
      </a:tcStyle>
    </a:seCell>
    <a:swCell>
      <a:tcTxStyle/>
      <a:tcStyle>
        <a:tcBdr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swCell>
    <a:firstRow>
      <a:tcTxStyle b="on" i="off"/>
      <a:tcStyle>
        <a:tcBdr>
          <a:bottom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</a:tcBdr>
      </a:tcStyle>
    </a:neCell>
    <a:nwCell>
      <a:tcTxStyle/>
      <a:tcStyle>
        <a:tcBdr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ave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mfortaa-regular.fntdata"/><Relationship Id="rId30" Type="http://schemas.openxmlformats.org/officeDocument/2006/relationships/font" Target="fonts/Cavea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e0e1bc2a8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e0e1bc2a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85322f64c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85322f64c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fc8a1bc4e_0_2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fc8a1bc4e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fc8a1bc4e_0_2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fc8a1bc4e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ce3dbc9d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7ce3dbc9d6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fc8a1bc4e_3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fc8a1bc4e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7a8319b9d_4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7a8319b9d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ce3dbc9d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ce3dbc9d6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7a8319b9d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7a8319b9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7a8319b9d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7a8319b9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fc8a1bc4e_4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6fc8a1bc4e_4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e257c0a28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6e257c0a28_1_1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7a8319b9d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77a8319b9d_4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27dfe34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627dfe340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e0e1bc2a8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e0e1bc2a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 is concerned with machine learning which is inspired by the structure and function of the brain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➢"/>
            </a:pPr>
            <a:r>
              <a:rPr lang="en-US" sz="1200"/>
              <a:t>Physical-neurological testing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Blood tests(for detecting thyroid disorders,vitamin deficiencies etc.)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Brain imaging (MRI scan | CT scan)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Fluorodeoxyglucose(FDG) PET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Amyloid PET imaging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Tau Pet Imaging</a:t>
            </a:r>
            <a:endParaRPr sz="1200"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7a8319b9d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➢"/>
            </a:pPr>
            <a:r>
              <a:rPr lang="en-US" sz="1200"/>
              <a:t>Physical-neurological testing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Blood tests(for detecting thyroid disorders,vitamin deficiencies etc.)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Brain imaging (MRI scan | CT scan)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Fluorodeoxyglucose(FDG) PET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Amyloid PET imaging</a:t>
            </a:r>
            <a:endParaRPr sz="1200"/>
          </a:p>
          <a:p>
            <a:pPr indent="-127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-US" sz="1200"/>
              <a:t>Tau Pet Imaging</a:t>
            </a:r>
            <a:endParaRPr sz="1200"/>
          </a:p>
        </p:txBody>
      </p:sp>
      <p:sp>
        <p:nvSpPr>
          <p:cNvPr id="120" name="Google Shape;120;g77a8319b9d_4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12.jpg"/><Relationship Id="rId5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8.jp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rot="-755671">
            <a:off x="163985" y="353532"/>
            <a:ext cx="5532218" cy="211897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5400"/>
              <a:buFont typeface="Balthazar"/>
              <a:buNone/>
            </a:pPr>
            <a:r>
              <a:t/>
            </a:r>
            <a:endParaRPr b="1" sz="4800">
              <a:solidFill>
                <a:srgbClr val="FCE5CD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5400"/>
              <a:buFont typeface="Balthazar"/>
              <a:buNone/>
            </a:pPr>
            <a:r>
              <a:rPr b="1" lang="en-US" sz="4800">
                <a:solidFill>
                  <a:srgbClr val="FCE5CD"/>
                </a:solidFill>
                <a:latin typeface="Caveat"/>
                <a:ea typeface="Caveat"/>
                <a:cs typeface="Caveat"/>
                <a:sym typeface="Caveat"/>
              </a:rPr>
              <a:t>Detection of Alzheimer’s disease using Deep Learning</a:t>
            </a:r>
            <a:endParaRPr b="1" sz="4800">
              <a:solidFill>
                <a:srgbClr val="FCE5CD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9028800" y="5369500"/>
            <a:ext cx="2978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1600">
                <a:solidFill>
                  <a:srgbClr val="00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Siddhii Bothraa (101606)</a:t>
            </a:r>
            <a:endParaRPr sz="1600">
              <a:solidFill>
                <a:srgbClr val="00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1600">
                <a:solidFill>
                  <a:srgbClr val="00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Jonathan Jackson (101618)</a:t>
            </a:r>
            <a:endParaRPr sz="1600">
              <a:solidFill>
                <a:srgbClr val="00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1600">
                <a:solidFill>
                  <a:srgbClr val="00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Shruti Telang (101657)</a:t>
            </a:r>
            <a:endParaRPr sz="1600">
              <a:solidFill>
                <a:srgbClr val="00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" name="Google Shape;137;p24"/>
          <p:cNvGraphicFramePr/>
          <p:nvPr/>
        </p:nvGraphicFramePr>
        <p:xfrm>
          <a:off x="312342" y="118364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{977028B5-99A9-4CA9-9CC7-83D741D8BF00}</a:tableStyleId>
              </a:tblPr>
              <a:tblGrid>
                <a:gridCol w="1652475"/>
                <a:gridCol w="1652475"/>
                <a:gridCol w="1652475"/>
                <a:gridCol w="1584450"/>
                <a:gridCol w="1774925"/>
                <a:gridCol w="1598050"/>
                <a:gridCol w="1652475"/>
              </a:tblGrid>
              <a:tr h="4246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Sr. No.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Paper Name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Year of Publication</a:t>
                      </a:r>
                      <a:endParaRPr sz="1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i/p &amp; o/p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Algorithm used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Accuracy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solidFill>
                            <a:schemeClr val="lt1"/>
                          </a:solidFill>
                        </a:rPr>
                        <a:t>Issues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17432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4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Applying Convolutional Neural Networks for Pre-detection of AD from Structural MRI data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November 2019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MRI scans of Brain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(ADNI dataset)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exp_1: Accuracy testing SVM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>
                          <a:solidFill>
                            <a:schemeClr val="lt1"/>
                          </a:solidFill>
                        </a:rPr>
                      </a:b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exp_2: Application of CNN 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>
                          <a:solidFill>
                            <a:schemeClr val="lt1"/>
                          </a:solidFill>
                        </a:rPr>
                      </a:br>
                      <a:br>
                        <a:rPr lang="en-US" u="none" cap="none" strike="noStrike">
                          <a:solidFill>
                            <a:schemeClr val="lt1"/>
                          </a:solidFill>
                        </a:rPr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exp_1:  84.4%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exp_2:  96%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Extended ROI performance decreases as edge detection algorithm removes white and grey matter details from brain image 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</a:tr>
              <a:tr h="26672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5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Detection of AD from MRI using CNN with Tensorflow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MRI scans of Brain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(OASIS and ADNI dataset)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>
                          <a:solidFill>
                            <a:schemeClr val="lt1"/>
                          </a:solidFill>
                        </a:rPr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Convolutional Neural Network (3 layered)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(Convolutional layer handles image filtration, pooling layer deals with reducing sample size and controls overfitting)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Tensorflow used for Data visualization as well as obtaining pre-trained model of CNN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90%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Use of outdated APIs, expensive GPUs/Cloud instances.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Efficient data wrangling was required 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</a:tr>
            </a:tbl>
          </a:graphicData>
        </a:graphic>
      </p:graphicFrame>
      <p:sp>
        <p:nvSpPr>
          <p:cNvPr id="138" name="Google Shape;138;p24"/>
          <p:cNvSpPr txBox="1"/>
          <p:nvPr>
            <p:ph type="title"/>
          </p:nvPr>
        </p:nvSpPr>
        <p:spPr>
          <a:xfrm>
            <a:off x="771500" y="205425"/>
            <a:ext cx="11465400" cy="10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Existing Systems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1246400" y="392350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Proposed System</a:t>
            </a:r>
            <a:endParaRPr b="1" sz="3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1028275" y="1809175"/>
            <a:ext cx="10515600" cy="377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Using ADNI dataset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Categorizing images into 2 classes - AD and CN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Pre-processing: Image segmentation to extract grey matter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Applying Convolutional Neural Network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Training with pre-processed images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Testing with a newly pre-processed MRI scan 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Get Result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350" y="1802350"/>
            <a:ext cx="10337301" cy="457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type="title"/>
          </p:nvPr>
        </p:nvSpPr>
        <p:spPr>
          <a:xfrm>
            <a:off x="467375" y="29017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Block Diagram</a:t>
            </a:r>
            <a:endParaRPr b="1" sz="3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Description of Dataset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838200" y="2314300"/>
            <a:ext cx="11046000" cy="286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Longitudinal multicenter study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Designed to develop clinical, imaging, genetic, and biochemical biomarkers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Useful for the early detection and tracking of Alzheimer’s disease (AD)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165220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/>
        </p:nvSpPr>
        <p:spPr>
          <a:xfrm>
            <a:off x="838200" y="1431400"/>
            <a:ext cx="84243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ADNI: Alzheimer’s disease Neuroimaging Initiative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0150" y="4337975"/>
            <a:ext cx="3978051" cy="236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838200" y="1168550"/>
            <a:ext cx="8097300" cy="1970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ADNI Dataset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Contains parameters: subject ID | age | gender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Different views MRI scans: Sagittal | Coronal | Axial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b="9698" l="8187" r="19547" t="0"/>
          <a:stretch/>
        </p:blipFill>
        <p:spPr>
          <a:xfrm>
            <a:off x="9251025" y="272825"/>
            <a:ext cx="2639575" cy="154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838200" y="3207125"/>
            <a:ext cx="10465800" cy="26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What we have used?</a:t>
            </a:r>
            <a:endParaRPr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All </a:t>
            </a: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views have been considered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Grey matter extracted from each scan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1054825" y="365125"/>
            <a:ext cx="105156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Difference between CN and AD MRI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225" y="1431400"/>
            <a:ext cx="8277950" cy="390032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9"/>
          <p:cNvSpPr txBox="1"/>
          <p:nvPr/>
        </p:nvSpPr>
        <p:spPr>
          <a:xfrm>
            <a:off x="2653200" y="5489525"/>
            <a:ext cx="68856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CN              AD</a:t>
            </a:r>
            <a:endParaRPr sz="37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838200" y="624725"/>
            <a:ext cx="10515600" cy="62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Image pre-processing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954650" y="1252325"/>
            <a:ext cx="37560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using MATLAB</a:t>
            </a:r>
            <a:endParaRPr sz="37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450" y="1330900"/>
            <a:ext cx="638391" cy="57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/>
        </p:nvSpPr>
        <p:spPr>
          <a:xfrm>
            <a:off x="954650" y="2329425"/>
            <a:ext cx="41115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Critical step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Improved data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Image segmentation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3372" l="1056" r="1134" t="0"/>
          <a:stretch/>
        </p:blipFill>
        <p:spPr>
          <a:xfrm>
            <a:off x="5535350" y="2329425"/>
            <a:ext cx="6224726" cy="27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838200" y="624725"/>
            <a:ext cx="10515600" cy="62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Image Segmentation 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1"/>
          <p:cNvSpPr txBox="1"/>
          <p:nvPr/>
        </p:nvSpPr>
        <p:spPr>
          <a:xfrm>
            <a:off x="954650" y="1252325"/>
            <a:ext cx="52722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using SPM12 tool</a:t>
            </a:r>
            <a:endParaRPr sz="37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838200" y="1956275"/>
            <a:ext cx="79698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Identifies regionally specific effects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Extracts specific tissues from brain images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92525" y="675475"/>
            <a:ext cx="2154000" cy="225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4650" y="3271325"/>
            <a:ext cx="7776624" cy="34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808550" y="2798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CNN Architecture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 rotWithShape="1">
          <a:blip r:embed="rId3">
            <a:alphaModFix/>
          </a:blip>
          <a:srcRect b="0" l="23845" r="14600" t="0"/>
          <a:stretch/>
        </p:blipFill>
        <p:spPr>
          <a:xfrm>
            <a:off x="2505025" y="1605550"/>
            <a:ext cx="8723549" cy="46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type="title"/>
          </p:nvPr>
        </p:nvSpPr>
        <p:spPr>
          <a:xfrm>
            <a:off x="838200" y="624725"/>
            <a:ext cx="10515600" cy="62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CNN Architecture 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3"/>
          <p:cNvSpPr txBox="1"/>
          <p:nvPr/>
        </p:nvSpPr>
        <p:spPr>
          <a:xfrm>
            <a:off x="954650" y="1252325"/>
            <a:ext cx="52722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" name="Google Shape;212;p33"/>
          <p:cNvSpPr txBox="1"/>
          <p:nvPr/>
        </p:nvSpPr>
        <p:spPr>
          <a:xfrm>
            <a:off x="317500" y="1353025"/>
            <a:ext cx="11620500" cy="52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3" name="Google Shape;213;p33"/>
          <p:cNvSpPr txBox="1"/>
          <p:nvPr/>
        </p:nvSpPr>
        <p:spPr>
          <a:xfrm>
            <a:off x="730250" y="1635125"/>
            <a:ext cx="5826000" cy="12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Convolution layer</a:t>
            </a:r>
            <a:endParaRPr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14" name="Google Shape;214;p33"/>
          <p:cNvPicPr preferRelativeResize="0"/>
          <p:nvPr/>
        </p:nvPicPr>
        <p:blipFill rotWithShape="1">
          <a:blip r:embed="rId4">
            <a:alphaModFix/>
          </a:blip>
          <a:srcRect b="32714" l="12900" r="15665" t="21435"/>
          <a:stretch/>
        </p:blipFill>
        <p:spPr>
          <a:xfrm>
            <a:off x="899950" y="2397125"/>
            <a:ext cx="9339425" cy="384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947400" y="3141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Roadmap</a:t>
            </a:r>
            <a:endParaRPr b="1" sz="3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954650" y="1868461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Abstract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Introduction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Literature Survey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○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Existing Systems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○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Proposed System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Design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Image Preprocessing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CNN Architecture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Conclusion &amp; Future Scope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References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875" y="2898875"/>
            <a:ext cx="4866926" cy="369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838200" y="624725"/>
            <a:ext cx="10515600" cy="62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CNN Architecture</a:t>
            </a: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20" name="Google Shape;2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4"/>
          <p:cNvSpPr txBox="1"/>
          <p:nvPr/>
        </p:nvSpPr>
        <p:spPr>
          <a:xfrm>
            <a:off x="954650" y="1252325"/>
            <a:ext cx="52722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2" name="Google Shape;222;p34"/>
          <p:cNvSpPr txBox="1"/>
          <p:nvPr/>
        </p:nvSpPr>
        <p:spPr>
          <a:xfrm>
            <a:off x="317500" y="1353025"/>
            <a:ext cx="11620500" cy="52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3" name="Google Shape;223;p34"/>
          <p:cNvSpPr txBox="1"/>
          <p:nvPr/>
        </p:nvSpPr>
        <p:spPr>
          <a:xfrm>
            <a:off x="730250" y="1635125"/>
            <a:ext cx="10874400" cy="12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ReLU                   Max Pooling Layer</a:t>
            </a:r>
            <a:endParaRPr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300" y="2440950"/>
            <a:ext cx="7002451" cy="384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250" y="2440950"/>
            <a:ext cx="4111624" cy="384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800825" y="27661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5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DEMO</a:t>
            </a:r>
            <a:endParaRPr b="1" sz="5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775700" y="1661550"/>
            <a:ext cx="5805600" cy="33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Conclusion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Built a system that reduces human(Doctor) efforts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 full-fledged system that detects percentage of brain impairment in people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6" name="Google Shape;236;p36"/>
          <p:cNvSpPr txBox="1"/>
          <p:nvPr/>
        </p:nvSpPr>
        <p:spPr>
          <a:xfrm>
            <a:off x="838200" y="314475"/>
            <a:ext cx="105489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Conclusion &amp; Future Scope</a:t>
            </a:r>
            <a:endParaRPr/>
          </a:p>
        </p:txBody>
      </p:sp>
      <p:sp>
        <p:nvSpPr>
          <p:cNvPr id="237" name="Google Shape;237;p36"/>
          <p:cNvSpPr txBox="1"/>
          <p:nvPr/>
        </p:nvSpPr>
        <p:spPr>
          <a:xfrm>
            <a:off x="6581300" y="1661550"/>
            <a:ext cx="3605700" cy="3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Future Scope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just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Improving accuracy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just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Deployment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38" name="Google Shape;2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1054825" y="23463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4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Thank You</a:t>
            </a:r>
            <a:endParaRPr b="1" sz="4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998977" y="320175"/>
            <a:ext cx="9839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Abstract</a:t>
            </a:r>
            <a:endParaRPr b="1" sz="3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548450" y="1986650"/>
            <a:ext cx="5997300" cy="40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03834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Senile Dementia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Memory loss and cognitive decline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228600" rtl="0" algn="l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Drugs are effective in early stage of the disease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03834" lvl="0" marL="228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Evaluate an efficient pre-detection method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9950" y="2499575"/>
            <a:ext cx="4867399" cy="325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955575" y="2803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Problem Statement</a:t>
            </a:r>
            <a:endParaRPr b="1" sz="3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954650" y="1940900"/>
            <a:ext cx="10304400" cy="4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 application that detects the presence of Alzheimer’s Disease from the brain MRI scan of a patient. MRI scan of a patient will be uploaded by the doctor. The system will give </a:t>
            </a: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predictions</a:t>
            </a: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based on the the classified MRI scan and a small examination aka-questionnaire filled by the patient. The system will also be facilitated by a doctor verification option (only if required).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just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444950" y="1542800"/>
            <a:ext cx="7876200" cy="4809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9738" lvl="0" marL="228600" rtl="0" algn="just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Deep Learning concerned structure and function of the brain</a:t>
            </a:r>
            <a:endParaRPr sz="2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89738" lvl="0" marL="2286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Way to provide medical help with AD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89738" lvl="0" marL="2286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Reduce burden on an individual   (psychologically &amp; financially)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89738" lvl="0" marL="22860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Contribute towards slowing down decline of memory and other cognitive skills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7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just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8175" y="2380100"/>
            <a:ext cx="3493824" cy="2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954650" y="586250"/>
            <a:ext cx="10539000" cy="7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Motivation</a:t>
            </a:r>
            <a:endParaRPr b="1" sz="3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990600" y="17721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Introduction</a:t>
            </a:r>
            <a:endParaRPr b="1" sz="3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descr="https://lh3.googleusercontent.com/Q442uyvRcu2-5lTT8LOx5m2su-OClr9-bNV-ofHRmH-e4kjMHXPUAEOYtiXO91X-1x5Vo25iRYQu5r9xhOQF50wfs1-WYeVQWOV2fA7lGuReZoMeY4oPpqmMfnklVnffYrOr5aIU" id="105" name="Google Shape;105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6729" l="1107" r="1777" t="2539"/>
          <a:stretch/>
        </p:blipFill>
        <p:spPr>
          <a:xfrm>
            <a:off x="6531350" y="2308161"/>
            <a:ext cx="5376300" cy="24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494919" y="2066747"/>
            <a:ext cx="5257800" cy="3259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Neurodegenerative</a:t>
            </a: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Dementia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Mostly found in people of age above 60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Damages Brain cells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Memory loss and cognitive denial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➢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Caused by concussions or  traumatic events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6531350" y="5011325"/>
            <a:ext cx="57924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MRI view of healthy brain(left) and an Alzheimer’s brain(right)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(Yellow-Cortex, Blue-Ventricle, Purple-Hippocampus volume reduced)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765800" y="328900"/>
            <a:ext cx="109626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Ways of detecting this brain abnormality</a:t>
            </a:r>
            <a:r>
              <a:rPr b="1"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81850" y="1861125"/>
            <a:ext cx="7948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Physical-neurological tests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Blood tests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MRI,CT scans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CDR (Clinical Dementia Rating) found out using MMSE (Mini-Mental State Exam)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Loss of neurons and synapses in the cerebral cortex and certain subcortical regions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3800" y="1507600"/>
            <a:ext cx="3275326" cy="219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3800" y="3850375"/>
            <a:ext cx="3289693" cy="2190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765800" y="328900"/>
            <a:ext cx="109626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MMSE(Mini Mental State Examination)</a:t>
            </a:r>
            <a:r>
              <a:rPr b="1"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6559100" y="1587163"/>
            <a:ext cx="5366400" cy="41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Used for checking cognitive </a:t>
            </a: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impairment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Used for assessing several mental abilities 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Takes 5-10 mins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Maximum marks : 30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ourier New"/>
              <a:buChar char="●"/>
            </a:pP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Score obtained decided percentage of cognitive </a:t>
            </a:r>
            <a:r>
              <a:rPr lang="en-US" sz="2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impairment</a:t>
            </a:r>
            <a:endParaRPr sz="2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6504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150" y="2283725"/>
            <a:ext cx="6049775" cy="27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rgbClr val="7030A0"/>
            </a:gs>
            <a:gs pos="100000">
              <a:schemeClr val="dk1"/>
            </a:gs>
          </a:gsLst>
          <a:lin ang="2698631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0" name="Google Shape;130;p23"/>
          <p:cNvGraphicFramePr/>
          <p:nvPr/>
        </p:nvGraphicFramePr>
        <p:xfrm>
          <a:off x="741917" y="67333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{AF43A7BE-4153-419C-8D4F-138F3358B8DD}</a:tableStyleId>
              </a:tblPr>
              <a:tblGrid>
                <a:gridCol w="1415400"/>
                <a:gridCol w="1705650"/>
                <a:gridCol w="1469800"/>
                <a:gridCol w="1651250"/>
                <a:gridCol w="1887100"/>
                <a:gridCol w="1034375"/>
                <a:gridCol w="1988150"/>
              </a:tblGrid>
              <a:tr h="50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Sr. No.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Paper Name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Year of Publication</a:t>
                      </a:r>
                      <a:endParaRPr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i/p &amp; o/p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Algorithm used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Accuracy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>
                          <a:solidFill>
                            <a:schemeClr val="lt1"/>
                          </a:solidFill>
                        </a:rPr>
                        <a:t>Issues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14832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1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A segmentation technique to detect AD using image processing</a:t>
                      </a:r>
                      <a:endParaRPr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/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3-5 March 2016</a:t>
                      </a:r>
                      <a:endParaRPr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MRI scans of Brain only focussing on Hippocampus</a:t>
                      </a:r>
                      <a:endParaRPr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/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Watershed algorithm used to identify the Hippocampus region</a:t>
                      </a:r>
                      <a:endParaRPr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/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/>
                      </a:br>
                      <a:r>
                        <a:rPr lang="en-US" u="none" cap="none" strike="noStrike"/>
                        <a:t>87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When there is no significant greyscale difference, </a:t>
                      </a:r>
                      <a:r>
                        <a:rPr lang="en-US"/>
                        <a:t>it becomes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difficult to get accurate segments </a:t>
                      </a:r>
                      <a:br>
                        <a:rPr lang="en-US" u="none" cap="none" strike="noStrike"/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</a:tr>
              <a:tr h="22133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2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An intelligent Alzheimer’s disease diagnosis method using unsupervised feature learning</a:t>
                      </a:r>
                      <a:endParaRPr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u="none" cap="none" strike="noStrike"/>
                      </a:br>
                      <a:br>
                        <a:rPr lang="en-US" u="none" cap="none" strike="noStrike"/>
                      </a:b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10 April 2019</a:t>
                      </a:r>
                      <a:endParaRPr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MRI scans of Brain</a:t>
                      </a:r>
                      <a:endParaRPr u="none" cap="none" strike="noStrike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(ADNI dataset)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A two-stage learning method has been used. Sparse filtering is done in the first stage and SoftMax regression is applied to the then learned features in the second stage. 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98.7%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Larger input dimension is causing to spend more time for the method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</a:tr>
              <a:tr h="16626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3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Brain MRI analysis for AD diagnosis using an ensemble system of deep Convolutional Neural Networks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31 May 2018</a:t>
                      </a:r>
                      <a:endParaRPr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MRI scans of Brain</a:t>
                      </a:r>
                      <a:endParaRPr u="none" cap="none" strike="noStrike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(OASIS dataset)</a:t>
                      </a:r>
                      <a:endParaRPr u="none" cap="none" strike="noStrike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416 subjects aged 18-96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Three deep convolutional neural networks</a:t>
                      </a:r>
                      <a:endParaRPr u="none" cap="none" strike="noStrike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(Convolution, batch normalization, rectified linear unit, pooling are the layers used)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77%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none" cap="none" strike="noStrike"/>
                        <a:t>Since the network used is a very deep NN, so without a large dataset, training process would not work correctly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66"/>
                    </a:solidFill>
                  </a:tcPr>
                </a:tc>
              </a:tr>
            </a:tbl>
          </a:graphicData>
        </a:graphic>
      </p:graphicFrame>
      <p:sp>
        <p:nvSpPr>
          <p:cNvPr id="131" name="Google Shape;131;p23"/>
          <p:cNvSpPr txBox="1"/>
          <p:nvPr>
            <p:ph type="title"/>
          </p:nvPr>
        </p:nvSpPr>
        <p:spPr>
          <a:xfrm>
            <a:off x="665663" y="150275"/>
            <a:ext cx="11738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Literature Survey</a:t>
            </a:r>
            <a:r>
              <a:rPr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Existing Systems)</a:t>
            </a:r>
            <a:endParaRPr b="1" sz="3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79566">
            <a:off x="-44255" y="76018"/>
            <a:ext cx="724386" cy="1279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